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62" r:id="rId6"/>
    <p:sldId id="273" r:id="rId7"/>
    <p:sldId id="263" r:id="rId8"/>
    <p:sldId id="264" r:id="rId9"/>
    <p:sldId id="268" r:id="rId10"/>
    <p:sldId id="274" r:id="rId11"/>
    <p:sldId id="269" r:id="rId12"/>
    <p:sldId id="270" r:id="rId13"/>
    <p:sldId id="275" r:id="rId14"/>
    <p:sldId id="271" r:id="rId15"/>
    <p:sldId id="272" r:id="rId16"/>
  </p:sldIdLst>
  <p:sldSz cx="9144000" cy="5143500" type="screen16x9"/>
  <p:notesSz cx="6858000" cy="9144000"/>
  <p:embeddedFontLst>
    <p:embeddedFont>
      <p:font typeface="Abril Fatface" panose="02000503000000020003" pitchFamily="2" charset="77"/>
      <p:regular r:id="rId18"/>
    </p:embeddedFont>
    <p:embeddedFont>
      <p:font typeface="Cambria" panose="02040503050406030204" pitchFamily="18" charset="0"/>
      <p:regular r:id="rId19"/>
      <p:bold r:id="rId20"/>
      <p:italic r:id="rId21"/>
      <p:boldItalic r:id="rId22"/>
    </p:embeddedFont>
    <p:embeddedFont>
      <p:font typeface="Merriweather" pitchFamily="2" charset="77"/>
      <p:regular r:id="rId18"/>
      <p:bold r:id="rId18"/>
      <p:italic r:id="rId18"/>
      <p:boldItalic r:id="rId18"/>
    </p:embeddedFont>
    <p:embeddedFont>
      <p:font typeface="Merriweather Sans" pitchFamily="2" charset="77"/>
      <p:regular r:id="rId18"/>
      <p:bold r:id="rId18"/>
      <p:italic r:id="rId18"/>
      <p:boldItalic r:id="rId18"/>
    </p:embeddedFont>
    <p:embeddedFont>
      <p:font typeface="Merriweather Sans Regular" pitchFamily="2" charset="77"/>
      <p:regular r:id="rId18"/>
      <p:bold r:id="rId18"/>
      <p:italic r:id="rId18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746"/>
    <p:restoredTop sz="94667"/>
  </p:normalViewPr>
  <p:slideViewPr>
    <p:cSldViewPr snapToGrid="0" snapToObjects="1">
      <p:cViewPr varScale="1">
        <p:scale>
          <a:sx n="77" d="100"/>
          <a:sy n="77" d="100"/>
        </p:scale>
        <p:origin x="184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NUL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2T06:18:53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ce383a2f6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ce383a2f6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cc8fd65300_1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cc8fd65300_1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ce254fd58e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ce254fd58e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bdb11782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bdb11782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e254fd58e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e254fd58e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e254fd58e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e254fd58e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e254fd58e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ce254fd58e_0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e254fd58e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e254fd58e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e254fd58e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e254fd58e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ce254fd58e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ce254fd58e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ce254fd58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ce254fd58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114500" y="4277700"/>
            <a:ext cx="4914900" cy="86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114500" y="0"/>
            <a:ext cx="4914900" cy="86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62175" y="866100"/>
            <a:ext cx="6819600" cy="341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l="29800" t="2488" r="16448" b="80672"/>
          <a:stretch/>
        </p:blipFill>
        <p:spPr>
          <a:xfrm>
            <a:off x="2114500" y="0"/>
            <a:ext cx="4914998" cy="86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l="7068" t="8472" r="39179" b="74690"/>
          <a:stretch/>
        </p:blipFill>
        <p:spPr>
          <a:xfrm>
            <a:off x="2114550" y="4277475"/>
            <a:ext cx="4914902" cy="86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4168350" y="463878"/>
            <a:ext cx="807300" cy="807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frame">
  <p:cSld name="BLANK_1_1_1">
    <p:bg>
      <p:bgPr>
        <a:solidFill>
          <a:schemeClr val="lt2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878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" name="Google Shape;81;p13"/>
          <p:cNvPicPr preferRelativeResize="0"/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0" y="24"/>
            <a:ext cx="9144000" cy="5143500"/>
          </a:xfrm>
          <a:prstGeom prst="frame">
            <a:avLst>
              <a:gd name="adj1" fmla="val 8787"/>
            </a:avLst>
          </a:prstGeom>
          <a:noFill/>
          <a:ln>
            <a:noFill/>
          </a:ln>
        </p:spPr>
      </p:pic>
      <p:sp>
        <p:nvSpPr>
          <p:cNvPr id="82" name="Google Shape;82;p13"/>
          <p:cNvSpPr txBox="1">
            <a:spLocks noGrp="1"/>
          </p:cNvSpPr>
          <p:nvPr>
            <p:ph type="sldNum" idx="12"/>
          </p:nvPr>
        </p:nvSpPr>
        <p:spPr>
          <a:xfrm>
            <a:off x="3923800" y="4689025"/>
            <a:ext cx="1296300" cy="4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"/>
          <p:cNvPicPr preferRelativeResize="0"/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0" y="24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/>
          <p:nvPr/>
        </p:nvSpPr>
        <p:spPr>
          <a:xfrm>
            <a:off x="2413200" y="412950"/>
            <a:ext cx="4317600" cy="4317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" name="Google Shape;27;p4"/>
          <p:cNvPicPr preferRelativeResize="0"/>
          <p:nvPr/>
        </p:nvPicPr>
        <p:blipFill rotWithShape="1">
          <a:blip r:embed="rId3">
            <a:alphaModFix amt="26000"/>
          </a:blip>
          <a:srcRect l="26390" t="8022" r="26390" b="8056"/>
          <a:stretch/>
        </p:blipFill>
        <p:spPr>
          <a:xfrm>
            <a:off x="2413150" y="412950"/>
            <a:ext cx="4317600" cy="4317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1678675" y="2161800"/>
            <a:ext cx="5786700" cy="819900"/>
          </a:xfrm>
          <a:prstGeom prst="rect">
            <a:avLst/>
          </a:prstGeom>
          <a:effectLst>
            <a:outerShdw blurRad="42863" dist="95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31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Char char="●"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L="914400" lvl="1" indent="-4318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Char char="○"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L="1371600" lvl="2" indent="-4318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Char char="■"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L="1828800" lvl="3" indent="-4318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Char char="●"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L="2286000" lvl="4" indent="-4318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Char char="○"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L="2743200" lvl="5" indent="-4318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Char char="■"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L="3200400" lvl="6" indent="-4318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Char char="●"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L="3657600" lvl="7" indent="-4318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Char char="○"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L="4114800" lvl="8" indent="-431800" algn="ctr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200"/>
              <a:buFont typeface="Abril Fatface"/>
              <a:buChar char="■"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3923800" y="4730550"/>
            <a:ext cx="1296300" cy="41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0" y="4387900"/>
            <a:ext cx="9144000" cy="75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" name="Google Shape;32;p5"/>
          <p:cNvPicPr preferRelativeResize="0"/>
          <p:nvPr/>
        </p:nvPicPr>
        <p:blipFill rotWithShape="1">
          <a:blip r:embed="rId2">
            <a:alphaModFix amt="70000"/>
          </a:blip>
          <a:srcRect t="38079" b="47230"/>
          <a:stretch/>
        </p:blipFill>
        <p:spPr>
          <a:xfrm>
            <a:off x="0" y="4387852"/>
            <a:ext cx="9144000" cy="7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855300" y="0"/>
            <a:ext cx="7433400" cy="101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3923800" y="4509500"/>
            <a:ext cx="12963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6" name="Google Shape;36;p5"/>
          <p:cNvGrpSpPr/>
          <p:nvPr/>
        </p:nvGrpSpPr>
        <p:grpSpPr>
          <a:xfrm>
            <a:off x="3972800" y="964625"/>
            <a:ext cx="1198500" cy="123600"/>
            <a:chOff x="3972800" y="855475"/>
            <a:chExt cx="1198500" cy="123600"/>
          </a:xfrm>
        </p:grpSpPr>
        <p:cxnSp>
          <p:nvCxnSpPr>
            <p:cNvPr id="37" name="Google Shape;37;p5"/>
            <p:cNvCxnSpPr/>
            <p:nvPr/>
          </p:nvCxnSpPr>
          <p:spPr>
            <a:xfrm>
              <a:off x="3972800" y="914834"/>
              <a:ext cx="1198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38" name="Google Shape;38;p5"/>
            <p:cNvSpPr/>
            <p:nvPr/>
          </p:nvSpPr>
          <p:spPr>
            <a:xfrm>
              <a:off x="4510248" y="855475"/>
              <a:ext cx="123600" cy="123600"/>
            </a:xfrm>
            <a:prstGeom prst="ellipse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0" y="4387900"/>
            <a:ext cx="9144000" cy="75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6"/>
          <p:cNvPicPr preferRelativeResize="0"/>
          <p:nvPr/>
        </p:nvPicPr>
        <p:blipFill rotWithShape="1">
          <a:blip r:embed="rId2">
            <a:alphaModFix amt="70000"/>
          </a:blip>
          <a:srcRect t="38079" b="47230"/>
          <a:stretch/>
        </p:blipFill>
        <p:spPr>
          <a:xfrm>
            <a:off x="0" y="4387852"/>
            <a:ext cx="9144000" cy="7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855300" y="0"/>
            <a:ext cx="7433400" cy="101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855275" y="1430150"/>
            <a:ext cx="3473100" cy="269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4815599" y="1430150"/>
            <a:ext cx="3473100" cy="269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3923800" y="4509500"/>
            <a:ext cx="12963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6" name="Google Shape;46;p6"/>
          <p:cNvGrpSpPr/>
          <p:nvPr/>
        </p:nvGrpSpPr>
        <p:grpSpPr>
          <a:xfrm>
            <a:off x="3972800" y="964625"/>
            <a:ext cx="1198500" cy="123600"/>
            <a:chOff x="3972800" y="855475"/>
            <a:chExt cx="1198500" cy="123600"/>
          </a:xfrm>
        </p:grpSpPr>
        <p:cxnSp>
          <p:nvCxnSpPr>
            <p:cNvPr id="47" name="Google Shape;47;p6"/>
            <p:cNvCxnSpPr/>
            <p:nvPr/>
          </p:nvCxnSpPr>
          <p:spPr>
            <a:xfrm>
              <a:off x="3972800" y="914834"/>
              <a:ext cx="1198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48" name="Google Shape;48;p6"/>
            <p:cNvSpPr/>
            <p:nvPr/>
          </p:nvSpPr>
          <p:spPr>
            <a:xfrm>
              <a:off x="4510248" y="855475"/>
              <a:ext cx="123600" cy="123600"/>
            </a:xfrm>
            <a:prstGeom prst="ellipse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/>
          <p:nvPr/>
        </p:nvSpPr>
        <p:spPr>
          <a:xfrm>
            <a:off x="0" y="4387900"/>
            <a:ext cx="9144000" cy="75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" name="Google Shape;51;p7"/>
          <p:cNvPicPr preferRelativeResize="0"/>
          <p:nvPr/>
        </p:nvPicPr>
        <p:blipFill rotWithShape="1">
          <a:blip r:embed="rId2">
            <a:alphaModFix amt="70000"/>
          </a:blip>
          <a:srcRect t="38079" b="47230"/>
          <a:stretch/>
        </p:blipFill>
        <p:spPr>
          <a:xfrm>
            <a:off x="0" y="4387852"/>
            <a:ext cx="9144000" cy="7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855300" y="0"/>
            <a:ext cx="7433400" cy="101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855300" y="1430150"/>
            <a:ext cx="2315700" cy="279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2"/>
          </p:nvPr>
        </p:nvSpPr>
        <p:spPr>
          <a:xfrm>
            <a:off x="3414199" y="1430150"/>
            <a:ext cx="2315700" cy="279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3"/>
          </p:nvPr>
        </p:nvSpPr>
        <p:spPr>
          <a:xfrm>
            <a:off x="5973097" y="1430150"/>
            <a:ext cx="2315700" cy="279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3923800" y="4509500"/>
            <a:ext cx="12963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7" name="Google Shape;57;p7"/>
          <p:cNvGrpSpPr/>
          <p:nvPr/>
        </p:nvGrpSpPr>
        <p:grpSpPr>
          <a:xfrm>
            <a:off x="3972800" y="964625"/>
            <a:ext cx="1198500" cy="123600"/>
            <a:chOff x="3972800" y="855475"/>
            <a:chExt cx="1198500" cy="123600"/>
          </a:xfrm>
        </p:grpSpPr>
        <p:cxnSp>
          <p:nvCxnSpPr>
            <p:cNvPr id="58" name="Google Shape;58;p7"/>
            <p:cNvCxnSpPr/>
            <p:nvPr/>
          </p:nvCxnSpPr>
          <p:spPr>
            <a:xfrm>
              <a:off x="3972800" y="914834"/>
              <a:ext cx="1198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59" name="Google Shape;59;p7"/>
            <p:cNvSpPr/>
            <p:nvPr/>
          </p:nvSpPr>
          <p:spPr>
            <a:xfrm>
              <a:off x="4510248" y="855475"/>
              <a:ext cx="123600" cy="123600"/>
            </a:xfrm>
            <a:prstGeom prst="ellipse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855300" y="0"/>
            <a:ext cx="7433400" cy="101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3923800" y="4509500"/>
            <a:ext cx="12963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8"/>
          <p:cNvSpPr/>
          <p:nvPr/>
        </p:nvSpPr>
        <p:spPr>
          <a:xfrm>
            <a:off x="0" y="4387900"/>
            <a:ext cx="9144000" cy="75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" name="Google Shape;64;p8"/>
          <p:cNvPicPr preferRelativeResize="0"/>
          <p:nvPr/>
        </p:nvPicPr>
        <p:blipFill rotWithShape="1">
          <a:blip r:embed="rId2">
            <a:alphaModFix amt="70000"/>
          </a:blip>
          <a:srcRect t="38079" b="47230"/>
          <a:stretch/>
        </p:blipFill>
        <p:spPr>
          <a:xfrm>
            <a:off x="0" y="4387852"/>
            <a:ext cx="9144000" cy="75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0" y="4387900"/>
            <a:ext cx="9144000" cy="75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" name="Google Shape;67;p9"/>
          <p:cNvPicPr preferRelativeResize="0"/>
          <p:nvPr/>
        </p:nvPicPr>
        <p:blipFill rotWithShape="1">
          <a:blip r:embed="rId2">
            <a:alphaModFix amt="70000"/>
          </a:blip>
          <a:srcRect t="38079" b="47230"/>
          <a:stretch/>
        </p:blipFill>
        <p:spPr>
          <a:xfrm>
            <a:off x="0" y="4387852"/>
            <a:ext cx="9144000" cy="7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body" idx="1"/>
          </p:nvPr>
        </p:nvSpPr>
        <p:spPr>
          <a:xfrm>
            <a:off x="855300" y="4025300"/>
            <a:ext cx="74334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3923800" y="4509500"/>
            <a:ext cx="12963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0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24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3923800" y="4509500"/>
            <a:ext cx="12963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arm">
  <p:cSld name="BLANK_1_1">
    <p:bg>
      <p:bgPr>
        <a:solidFill>
          <a:schemeClr val="accent3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2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24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2"/>
          <p:cNvSpPr txBox="1">
            <a:spLocks noGrp="1"/>
          </p:cNvSpPr>
          <p:nvPr>
            <p:ph type="sldNum" idx="12"/>
          </p:nvPr>
        </p:nvSpPr>
        <p:spPr>
          <a:xfrm>
            <a:off x="3923800" y="4509500"/>
            <a:ext cx="12963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0"/>
            <a:ext cx="7433400" cy="10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ril Fatface"/>
              <a:buNone/>
              <a:defRPr sz="24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ril Fatface"/>
              <a:buNone/>
              <a:defRPr sz="24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ril Fatface"/>
              <a:buNone/>
              <a:defRPr sz="24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ril Fatface"/>
              <a:buNone/>
              <a:defRPr sz="24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ril Fatface"/>
              <a:buNone/>
              <a:defRPr sz="24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ril Fatface"/>
              <a:buNone/>
              <a:defRPr sz="24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ril Fatface"/>
              <a:buNone/>
              <a:defRPr sz="24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ril Fatface"/>
              <a:buNone/>
              <a:defRPr sz="24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ril Fatface"/>
              <a:buNone/>
              <a:defRPr sz="24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Merriweather Sans Regular"/>
              <a:buChar char="●"/>
              <a:defRPr sz="2000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1pPr>
            <a:lvl2pPr marL="914400" lvl="1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Merriweather Sans Regular"/>
              <a:buChar char="○"/>
              <a:defRPr sz="2000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2pPr>
            <a:lvl3pPr marL="1371600" lvl="2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erriweather Sans Regular"/>
              <a:buChar char="■"/>
              <a:defRPr sz="2000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3pPr>
            <a:lvl4pPr marL="1828800" lvl="3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erriweather Sans Regular"/>
              <a:buChar char="●"/>
              <a:defRPr sz="2000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4pPr>
            <a:lvl5pPr marL="2286000" lvl="4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 Regular"/>
              <a:buChar char="○"/>
              <a:defRPr sz="2000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5pPr>
            <a:lvl6pPr marL="2743200" lvl="5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 Regular"/>
              <a:buChar char="■"/>
              <a:defRPr sz="2000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6pPr>
            <a:lvl7pPr marL="3200400" lvl="6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 Regular"/>
              <a:buChar char="●"/>
              <a:defRPr sz="2000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7pPr>
            <a:lvl8pPr marL="3657600" lvl="7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 Regular"/>
              <a:buChar char="○"/>
              <a:defRPr sz="2000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8pPr>
            <a:lvl9pPr marL="4114800" lvl="8" indent="-3556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Merriweather Sans Regular"/>
              <a:buChar char="■"/>
              <a:defRPr sz="2000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3923800" y="4509500"/>
            <a:ext cx="12963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buNone/>
              <a:defRPr sz="13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buNone/>
              <a:defRPr sz="13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buNone/>
              <a:defRPr sz="13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buNone/>
              <a:defRPr sz="13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buNone/>
              <a:defRPr sz="13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buNone/>
              <a:defRPr sz="13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buNone/>
              <a:defRPr sz="13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buNone/>
              <a:defRPr sz="13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tutorials.ws/dccircuits/dcp_2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phet.colorado.edu/en/simulation/ohms-law" TargetMode="External"/><Relationship Id="rId4" Type="http://schemas.openxmlformats.org/officeDocument/2006/relationships/hyperlink" Target="https://tutor.openstax.org/book/11087/page/67521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ctrTitle"/>
          </p:nvPr>
        </p:nvSpPr>
        <p:spPr>
          <a:xfrm>
            <a:off x="1162200" y="1448750"/>
            <a:ext cx="6819600" cy="208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mbria" panose="02040503050406030204" pitchFamily="18" charset="0"/>
                <a:cs typeface="Bangla MN" pitchFamily="2" charset="0"/>
              </a:rPr>
              <a:t>Current, Voltage, Resistance, and Power</a:t>
            </a:r>
            <a:endParaRPr dirty="0">
              <a:latin typeface="Cambria" panose="02040503050406030204" pitchFamily="18" charset="0"/>
              <a:cs typeface="Bangla MN" pitchFamily="2" charset="0"/>
            </a:endParaRPr>
          </a:p>
        </p:txBody>
      </p:sp>
      <p:sp>
        <p:nvSpPr>
          <p:cNvPr id="88" name="Google Shape;88;p14"/>
          <p:cNvSpPr txBox="1"/>
          <p:nvPr/>
        </p:nvSpPr>
        <p:spPr>
          <a:xfrm>
            <a:off x="3336300" y="3536150"/>
            <a:ext cx="2471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FFFFFF"/>
                </a:solidFill>
                <a:latin typeface="Cambria" panose="02040503050406030204" pitchFamily="18" charset="0"/>
                <a:ea typeface="Merriweather Sans Regular"/>
                <a:cs typeface="Merriweather Sans Regular"/>
                <a:sym typeface="Merriweather Sans Regular"/>
              </a:rPr>
              <a:t>Samantha Salazar</a:t>
            </a:r>
            <a:endParaRPr sz="1700" dirty="0">
              <a:solidFill>
                <a:srgbClr val="FFFFFF"/>
              </a:solidFill>
              <a:latin typeface="Cambria" panose="02040503050406030204" pitchFamily="18" charset="0"/>
              <a:ea typeface="Merriweather Sans Regular"/>
              <a:cs typeface="Merriweather Sans Regular"/>
              <a:sym typeface="Merriweather Sans Regula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CC8D923-F7F9-6B41-AD45-7F3A8CD45272}"/>
                  </a:ext>
                </a:extLst>
              </p14:cNvPr>
              <p14:cNvContentPartPr/>
              <p14:nvPr/>
            </p14:nvContentPartPr>
            <p14:xfrm>
              <a:off x="3084667" y="-637950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CC8D923-F7F9-6B41-AD45-7F3A8CD4527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76027" y="-64695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 descr="A picture containing shape&#10;&#10;Description automatically generated">
            <a:extLst>
              <a:ext uri="{FF2B5EF4-FFF2-40B4-BE49-F238E27FC236}">
                <a16:creationId xmlns:a16="http://schemas.microsoft.com/office/drawing/2014/main" id="{08B78A83-29D8-1A45-A4BF-C3475510A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213" y="1292441"/>
            <a:ext cx="5747574" cy="223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05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>
            <a:spLocks noGrp="1"/>
          </p:cNvSpPr>
          <p:nvPr>
            <p:ph type="title"/>
          </p:nvPr>
        </p:nvSpPr>
        <p:spPr>
          <a:xfrm>
            <a:off x="855300" y="0"/>
            <a:ext cx="7433400" cy="101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Final power</a:t>
            </a:r>
            <a:endParaRPr sz="3200" dirty="0"/>
          </a:p>
        </p:txBody>
      </p:sp>
      <p:sp>
        <p:nvSpPr>
          <p:cNvPr id="205" name="Google Shape;205;p27"/>
          <p:cNvSpPr txBox="1">
            <a:spLocks noGrp="1"/>
          </p:cNvSpPr>
          <p:nvPr>
            <p:ph type="body" idx="1"/>
          </p:nvPr>
        </p:nvSpPr>
        <p:spPr>
          <a:xfrm>
            <a:off x="855275" y="1430150"/>
            <a:ext cx="3473100" cy="269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P </a:t>
            </a:r>
            <a:r>
              <a:rPr lang="en" sz="2400" b="1" baseline="30000" dirty="0"/>
              <a:t>f</a:t>
            </a:r>
            <a:r>
              <a:rPr lang="en" sz="2400" b="1" dirty="0"/>
              <a:t>= I</a:t>
            </a:r>
            <a:r>
              <a:rPr lang="en" sz="2400" b="1" baseline="30000" dirty="0"/>
              <a:t>2 </a:t>
            </a:r>
            <a:r>
              <a:rPr lang="en" sz="2400" b="1" dirty="0"/>
              <a:t>(50 R)</a:t>
            </a:r>
            <a:endParaRPr sz="2400" b="1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 b="1" dirty="0"/>
              <a:t>= (50)(I</a:t>
            </a:r>
            <a:r>
              <a:rPr lang="en" sz="2400" b="1" baseline="30000" dirty="0"/>
              <a:t>2</a:t>
            </a:r>
            <a:r>
              <a:rPr lang="en" sz="2400" b="1" dirty="0"/>
              <a:t>R)</a:t>
            </a:r>
            <a:endParaRPr sz="2400" b="1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2400" b="1" dirty="0"/>
              <a:t>= 50 P</a:t>
            </a:r>
            <a:endParaRPr sz="2400" b="1" dirty="0"/>
          </a:p>
        </p:txBody>
      </p:sp>
      <p:sp>
        <p:nvSpPr>
          <p:cNvPr id="206" name="Google Shape;206;p27"/>
          <p:cNvSpPr txBox="1">
            <a:spLocks noGrp="1"/>
          </p:cNvSpPr>
          <p:nvPr>
            <p:ph type="body" idx="2"/>
          </p:nvPr>
        </p:nvSpPr>
        <p:spPr>
          <a:xfrm>
            <a:off x="4815599" y="1430150"/>
            <a:ext cx="3473100" cy="269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000" dirty="0"/>
              <a:t>Power transfers 50 times greater and can travel through the human body. Because the molecules are moving so fast it generates so much heat that it may cause burns</a:t>
            </a:r>
            <a:endParaRPr sz="2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het v=ir" descr="phet v=ir">
            <a:hlinkClick r:id="" action="ppaction://media"/>
            <a:extLst>
              <a:ext uri="{FF2B5EF4-FFF2-40B4-BE49-F238E27FC236}">
                <a16:creationId xmlns:a16="http://schemas.microsoft.com/office/drawing/2014/main" id="{BE691C75-379A-344B-9BC8-BF2D0E55D4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7466" y="0"/>
            <a:ext cx="7595446" cy="48027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D9028A-C894-B040-BE49-EFD706B2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Applications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C3830C-FCA3-8241-AD03-1BB3FF6161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know how the path of resistance changes with or without a resistance</a:t>
            </a:r>
          </a:p>
          <a:p>
            <a:r>
              <a:rPr lang="en-US" dirty="0"/>
              <a:t>How  current flows through the human body</a:t>
            </a:r>
          </a:p>
          <a:p>
            <a:r>
              <a:rPr lang="en-US" dirty="0"/>
              <a:t>Know how the different variables influence each other</a:t>
            </a:r>
          </a:p>
        </p:txBody>
      </p:sp>
    </p:spTree>
    <p:extLst>
      <p:ext uri="{BB962C8B-B14F-4D97-AF65-F5344CB8AC3E}">
        <p14:creationId xmlns:p14="http://schemas.microsoft.com/office/powerpoint/2010/main" val="469272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>
            <a:spLocks noGrp="1"/>
          </p:cNvSpPr>
          <p:nvPr>
            <p:ph type="ctrTitle" idx="4294967295"/>
          </p:nvPr>
        </p:nvSpPr>
        <p:spPr>
          <a:xfrm>
            <a:off x="1480450" y="1862700"/>
            <a:ext cx="6424200" cy="8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4"/>
                </a:solidFill>
              </a:rPr>
              <a:t>Thank you for watching!</a:t>
            </a:r>
            <a:endParaRPr sz="4800" dirty="0">
              <a:solidFill>
                <a:schemeClr val="accent4"/>
              </a:solidFill>
            </a:endParaRPr>
          </a:p>
        </p:txBody>
      </p:sp>
      <p:pic>
        <p:nvPicPr>
          <p:cNvPr id="216" name="Google Shape;2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800" y="3331850"/>
            <a:ext cx="1874400" cy="4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>
            <a:spLocks noGrp="1"/>
          </p:cNvSpPr>
          <p:nvPr>
            <p:ph type="title"/>
          </p:nvPr>
        </p:nvSpPr>
        <p:spPr>
          <a:xfrm>
            <a:off x="855300" y="0"/>
            <a:ext cx="7433400" cy="101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Citations</a:t>
            </a:r>
            <a:endParaRPr dirty="0"/>
          </a:p>
        </p:txBody>
      </p:sp>
      <p:sp>
        <p:nvSpPr>
          <p:cNvPr id="222" name="Google Shape;222;p30"/>
          <p:cNvSpPr txBox="1"/>
          <p:nvPr/>
        </p:nvSpPr>
        <p:spPr>
          <a:xfrm>
            <a:off x="1044775" y="885042"/>
            <a:ext cx="7243925" cy="4137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l" rtl="0">
              <a:spcBef>
                <a:spcPts val="0"/>
              </a:spcBef>
              <a:spcAft>
                <a:spcPts val="0"/>
              </a:spcAft>
              <a:buSzPts val="1500"/>
            </a:pPr>
            <a:endParaRPr lang="en" sz="16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342900" indent="-342900"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Ohms Law Tutorial and Power in Electrical Circuits. Basic Electronics Tutorials. Published August 11, 2013. Accessed April 2, 2021.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https://www.electronics-tutorials.ws/dccircuits/dcp_2.html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OpenStax Tutor. </a:t>
            </a:r>
            <a:r>
              <a:rPr lang="en" sz="16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Openstax.org</a:t>
            </a:r>
            <a:r>
              <a:rPr lang="en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. Published 2021. Accessed March 27, 2021. </a:t>
            </a:r>
            <a:r>
              <a:rPr lang="en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  <a:hlinkClick r:id="rId4"/>
              </a:rPr>
              <a:t>https://tutor.openstax.org/book/11087/page/67521</a:t>
            </a:r>
            <a:endParaRPr lang="en" sz="16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342900" indent="-342900">
              <a:buAutoNum type="arabicPeriod"/>
            </a:pPr>
            <a:endParaRPr lang="en" sz="16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342900" indent="-342900">
              <a:buAutoNum type="arabicPeriod"/>
            </a:pPr>
            <a:r>
              <a:rPr lang="en" sz="16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PhET</a:t>
            </a:r>
            <a:r>
              <a:rPr lang="en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Interactive Simulations. Ohm’s Law. </a:t>
            </a:r>
            <a:r>
              <a:rPr lang="en" sz="16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PhET</a:t>
            </a:r>
            <a:r>
              <a:rPr lang="en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. Published August 16, 2013. Accessed March 27, 2021. </a:t>
            </a:r>
            <a:r>
              <a:rPr lang="en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  <a:hlinkClick r:id="rId5"/>
              </a:rPr>
              <a:t>https://phet.colorado.edu/en/simulation/ohms-law</a:t>
            </a:r>
            <a:endParaRPr lang="en" sz="16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r>
              <a:rPr lang="en-US" dirty="0"/>
              <a:t>‌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‌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erriweather Sans Regular"/>
              <a:ea typeface="Merriweather Sans Regular"/>
              <a:cs typeface="Merriweather Sans Regular"/>
              <a:sym typeface="Merriweather Sans Regula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>
            <a:off x="3989100" y="26900"/>
            <a:ext cx="1296300" cy="101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body" idx="1"/>
          </p:nvPr>
        </p:nvSpPr>
        <p:spPr>
          <a:xfrm>
            <a:off x="855275" y="1189050"/>
            <a:ext cx="7857600" cy="17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424242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(a) A defibrillator sends a 6.00-A current through the chest of a patient by applying a 10,000-V potential as in the figure below. What is the resistance of the path? (b) The defibrillator paddles make contact with the patient through a conducting gel that greatly reduces the path resistance. Discuss the difficulties that would ensue if a larger voltage were used to produce the same current through the patient, but with the path having perhaps 50 times the resistance. </a:t>
            </a:r>
            <a:endParaRPr sz="1650" dirty="0">
              <a:solidFill>
                <a:srgbClr val="424242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dirty="0"/>
          </a:p>
        </p:txBody>
      </p:sp>
      <p:pic>
        <p:nvPicPr>
          <p:cNvPr id="95" name="Google Shape;9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6237" y="2568301"/>
            <a:ext cx="2516950" cy="241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>
            <a:spLocks noGrp="1"/>
          </p:cNvSpPr>
          <p:nvPr>
            <p:ph type="title"/>
          </p:nvPr>
        </p:nvSpPr>
        <p:spPr>
          <a:xfrm>
            <a:off x="855300" y="0"/>
            <a:ext cx="7433400" cy="101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Ohm’s law</a:t>
            </a:r>
            <a:endParaRPr sz="3200" dirty="0"/>
          </a:p>
        </p:txBody>
      </p:sp>
      <p:sp>
        <p:nvSpPr>
          <p:cNvPr id="101" name="Google Shape;101;p16"/>
          <p:cNvSpPr txBox="1">
            <a:spLocks noGrp="1"/>
          </p:cNvSpPr>
          <p:nvPr>
            <p:ph type="body" idx="1"/>
          </p:nvPr>
        </p:nvSpPr>
        <p:spPr>
          <a:xfrm>
            <a:off x="570338" y="1693929"/>
            <a:ext cx="3473100" cy="175564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Ohm’s law:</a:t>
            </a:r>
            <a:endParaRPr dirty="0">
              <a:solidFill>
                <a:srgbClr val="000000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30480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States that current (</a:t>
            </a:r>
            <a:r>
              <a:rPr lang="en" i="1" dirty="0">
                <a:solidFill>
                  <a:srgbClr val="000000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I)</a:t>
            </a:r>
            <a:r>
              <a:rPr lang="en" dirty="0">
                <a:solidFill>
                  <a:srgbClr val="000000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 is proportional to the potential difference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where </a:t>
            </a:r>
            <a:r>
              <a:rPr lang="en-US" i="1" dirty="0">
                <a:solidFill>
                  <a:srgbClr val="000000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 is the resistance or I=V/R</a:t>
            </a:r>
          </a:p>
        </p:txBody>
      </p:sp>
      <p:sp>
        <p:nvSpPr>
          <p:cNvPr id="102" name="Google Shape;102;p16"/>
          <p:cNvSpPr txBox="1">
            <a:spLocks noGrp="1"/>
          </p:cNvSpPr>
          <p:nvPr>
            <p:ph type="body" idx="2"/>
          </p:nvPr>
        </p:nvSpPr>
        <p:spPr>
          <a:xfrm>
            <a:off x="4815600" y="1693929"/>
            <a:ext cx="3473100" cy="175564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ohmic:</a:t>
            </a:r>
            <a:endParaRPr dirty="0">
              <a:solidFill>
                <a:srgbClr val="000000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30480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material where Ohm’s law is valid</a:t>
            </a:r>
            <a:endParaRPr dirty="0">
              <a:solidFill>
                <a:srgbClr val="000000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30480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 sz="1700" dirty="0">
              <a:solidFill>
                <a:srgbClr val="000000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304800" lvl="0" indent="0" algn="l" rtl="0">
              <a:spcBef>
                <a:spcPts val="1100"/>
              </a:spcBef>
              <a:spcAft>
                <a:spcPts val="1100"/>
              </a:spcAft>
              <a:buNone/>
            </a:pPr>
            <a:endParaRPr sz="1200" dirty="0">
              <a:solidFill>
                <a:srgbClr val="373D3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 idx="4294967295"/>
          </p:nvPr>
        </p:nvSpPr>
        <p:spPr>
          <a:xfrm>
            <a:off x="855300" y="2063250"/>
            <a:ext cx="7433400" cy="101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000000"/>
                </a:solidFill>
              </a:rPr>
              <a:t>Part A</a:t>
            </a:r>
            <a:endParaRPr sz="3000" dirty="0">
              <a:solidFill>
                <a:srgbClr val="000000"/>
              </a:solidFill>
            </a:endParaRPr>
          </a:p>
        </p:txBody>
      </p:sp>
      <p:sp>
        <p:nvSpPr>
          <p:cNvPr id="3" name="Double Brace 2">
            <a:extLst>
              <a:ext uri="{FF2B5EF4-FFF2-40B4-BE49-F238E27FC236}">
                <a16:creationId xmlns:a16="http://schemas.microsoft.com/office/drawing/2014/main" id="{BBF0F83B-F3E3-5C44-93D7-05E485223B21}"/>
              </a:ext>
            </a:extLst>
          </p:cNvPr>
          <p:cNvSpPr/>
          <p:nvPr/>
        </p:nvSpPr>
        <p:spPr>
          <a:xfrm>
            <a:off x="2041451" y="1774308"/>
            <a:ext cx="5029200" cy="1594884"/>
          </a:xfrm>
          <a:prstGeom prst="bracePair">
            <a:avLst>
              <a:gd name="adj" fmla="val 13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body" idx="4294967295"/>
          </p:nvPr>
        </p:nvSpPr>
        <p:spPr>
          <a:xfrm>
            <a:off x="3558125" y="1227763"/>
            <a:ext cx="1352400" cy="56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3000" dirty="0">
                <a:latin typeface="Merriweather"/>
                <a:ea typeface="Merriweather"/>
                <a:cs typeface="Merriweather"/>
                <a:sym typeface="Merriweather"/>
              </a:rPr>
              <a:t>R= V/I</a:t>
            </a:r>
            <a:endParaRPr sz="3000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4" name="Google Shape;124;p20"/>
          <p:cNvSpPr txBox="1">
            <a:spLocks noGrp="1"/>
          </p:cNvSpPr>
          <p:nvPr>
            <p:ph type="title"/>
          </p:nvPr>
        </p:nvSpPr>
        <p:spPr>
          <a:xfrm>
            <a:off x="855300" y="0"/>
            <a:ext cx="7433400" cy="101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Equation</a:t>
            </a:r>
            <a:endParaRPr sz="3200" dirty="0"/>
          </a:p>
        </p:txBody>
      </p:sp>
      <p:sp>
        <p:nvSpPr>
          <p:cNvPr id="125" name="Google Shape;125;p20"/>
          <p:cNvSpPr/>
          <p:nvPr/>
        </p:nvSpPr>
        <p:spPr>
          <a:xfrm>
            <a:off x="3639241" y="2035513"/>
            <a:ext cx="1889100" cy="10170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0"/>
          <p:cNvSpPr txBox="1"/>
          <p:nvPr/>
        </p:nvSpPr>
        <p:spPr>
          <a:xfrm>
            <a:off x="2860775" y="2416625"/>
            <a:ext cx="561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erriweather Sans Regular"/>
                <a:ea typeface="Merriweather Sans Regular"/>
                <a:cs typeface="Merriweather Sans Regular"/>
                <a:sym typeface="Merriweather Sans Regular"/>
              </a:rPr>
              <a:t>=</a:t>
            </a:r>
            <a:endParaRPr sz="2000">
              <a:latin typeface="Merriweather Sans Regular"/>
              <a:ea typeface="Merriweather Sans Regular"/>
              <a:cs typeface="Merriweather Sans Regular"/>
              <a:sym typeface="Merriweather Sans Regular"/>
            </a:endParaRPr>
          </a:p>
        </p:txBody>
      </p:sp>
      <p:sp>
        <p:nvSpPr>
          <p:cNvPr id="127" name="Google Shape;127;p20"/>
          <p:cNvSpPr/>
          <p:nvPr/>
        </p:nvSpPr>
        <p:spPr>
          <a:xfrm>
            <a:off x="6567697" y="2035513"/>
            <a:ext cx="1889100" cy="10635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0"/>
          <p:cNvSpPr txBox="1"/>
          <p:nvPr/>
        </p:nvSpPr>
        <p:spPr>
          <a:xfrm>
            <a:off x="3870689" y="2320963"/>
            <a:ext cx="1227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Merriweather"/>
                <a:ea typeface="Merriweather"/>
                <a:cs typeface="Merriweather"/>
                <a:sym typeface="Merriweather"/>
              </a:rPr>
              <a:t>Voltage</a:t>
            </a:r>
            <a:endParaRPr sz="2000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129" name="Google Shape;129;p20"/>
          <p:cNvCxnSpPr/>
          <p:nvPr/>
        </p:nvCxnSpPr>
        <p:spPr>
          <a:xfrm rot="10800000" flipH="1">
            <a:off x="5757725" y="2062350"/>
            <a:ext cx="614100" cy="1071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20"/>
          <p:cNvSpPr/>
          <p:nvPr/>
        </p:nvSpPr>
        <p:spPr>
          <a:xfrm>
            <a:off x="773675" y="2070150"/>
            <a:ext cx="1889100" cy="1063500"/>
          </a:xfrm>
          <a:prstGeom prst="roundRect">
            <a:avLst>
              <a:gd name="adj" fmla="val 16667"/>
            </a:avLst>
          </a:prstGeom>
          <a:solidFill>
            <a:srgbClr val="DD7E6B"/>
          </a:solidFill>
          <a:ln w="9525" cap="flat" cmpd="sng">
            <a:solidFill>
              <a:srgbClr val="DD7E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0"/>
          <p:cNvSpPr txBox="1"/>
          <p:nvPr/>
        </p:nvSpPr>
        <p:spPr>
          <a:xfrm>
            <a:off x="6848125" y="2355600"/>
            <a:ext cx="1522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Merriweather"/>
                <a:ea typeface="Merriweather"/>
                <a:cs typeface="Merriweather"/>
                <a:sym typeface="Merriweather"/>
              </a:rPr>
              <a:t>Current</a:t>
            </a:r>
            <a:endParaRPr sz="2000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1018625" y="3080100"/>
            <a:ext cx="12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222222"/>
                </a:solidFill>
              </a:rPr>
              <a:t>Ohms (</a:t>
            </a:r>
            <a:r>
              <a:rPr lang="en" sz="1800" dirty="0" err="1">
                <a:solidFill>
                  <a:srgbClr val="222222"/>
                </a:solidFill>
              </a:rPr>
              <a:t>Ω</a:t>
            </a:r>
            <a:r>
              <a:rPr lang="en" sz="1800" dirty="0">
                <a:solidFill>
                  <a:srgbClr val="222222"/>
                </a:solidFill>
              </a:rPr>
              <a:t>)</a:t>
            </a:r>
            <a:endParaRPr sz="1500" dirty="0"/>
          </a:p>
        </p:txBody>
      </p:sp>
      <p:sp>
        <p:nvSpPr>
          <p:cNvPr id="133" name="Google Shape;133;p20"/>
          <p:cNvSpPr txBox="1"/>
          <p:nvPr/>
        </p:nvSpPr>
        <p:spPr>
          <a:xfrm>
            <a:off x="3933613" y="3083798"/>
            <a:ext cx="1061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Volts (V)</a:t>
            </a:r>
            <a:endParaRPr sz="1800" dirty="0"/>
          </a:p>
        </p:txBody>
      </p:sp>
      <p:sp>
        <p:nvSpPr>
          <p:cNvPr id="134" name="Google Shape;134;p20"/>
          <p:cNvSpPr txBox="1"/>
          <p:nvPr/>
        </p:nvSpPr>
        <p:spPr>
          <a:xfrm>
            <a:off x="917455" y="2360683"/>
            <a:ext cx="164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Merriweather"/>
                <a:ea typeface="Merriweather"/>
                <a:cs typeface="Merriweather"/>
                <a:sym typeface="Merriweather"/>
              </a:rPr>
              <a:t>Resistance</a:t>
            </a:r>
            <a:endParaRPr sz="2000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6911549" y="3074406"/>
            <a:ext cx="135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+mn-lt"/>
                <a:ea typeface="Merriweather Sans Regular"/>
                <a:cs typeface="Merriweather Sans Regular"/>
                <a:sym typeface="Merriweather Sans Regular"/>
              </a:rPr>
              <a:t>Amps  </a:t>
            </a:r>
            <a:r>
              <a:rPr lang="en" sz="1600" dirty="0">
                <a:solidFill>
                  <a:srgbClr val="222222"/>
                </a:solidFill>
                <a:latin typeface="+mn-lt"/>
              </a:rPr>
              <a:t>(A)</a:t>
            </a:r>
            <a:endParaRPr sz="1600" dirty="0">
              <a:latin typeface="+mn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00D07ADF-DBF9-264B-A93F-510755C06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490" y="1372996"/>
            <a:ext cx="6165019" cy="239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17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body" idx="4294967295"/>
          </p:nvPr>
        </p:nvSpPr>
        <p:spPr>
          <a:xfrm>
            <a:off x="656574" y="1150825"/>
            <a:ext cx="3473100" cy="269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latin typeface="Merriweather Sans"/>
                <a:ea typeface="Merriweather Sans"/>
                <a:cs typeface="Merriweather Sans"/>
                <a:sym typeface="Merriweather Sans"/>
              </a:rPr>
              <a:t>r= 10000 V/ 6.00 A</a:t>
            </a:r>
            <a:endParaRPr sz="2200" b="1" dirty="0"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200" b="1" dirty="0"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200" b="1" dirty="0">
                <a:latin typeface="Merriweather Sans"/>
                <a:ea typeface="Merriweather Sans"/>
                <a:cs typeface="Merriweather Sans"/>
                <a:sym typeface="Merriweather Sans"/>
              </a:rPr>
              <a:t>= (1667  </a:t>
            </a:r>
            <a:r>
              <a:rPr lang="en" sz="1900" b="1" dirty="0" err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Ω</a:t>
            </a:r>
            <a:r>
              <a:rPr lang="en" sz="1900" b="1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) (10^</a:t>
            </a:r>
            <a:r>
              <a:rPr lang="en" sz="1800" b="1" baseline="3000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-3 </a:t>
            </a:r>
            <a:r>
              <a:rPr lang="en" sz="1900" b="1" dirty="0" err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kΩ</a:t>
            </a:r>
            <a:r>
              <a:rPr lang="en" sz="1900" b="1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/1 </a:t>
            </a:r>
            <a:r>
              <a:rPr lang="en" sz="1900" b="1" dirty="0" err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Ω</a:t>
            </a:r>
            <a:r>
              <a:rPr lang="en" sz="1900" b="1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900" b="1" dirty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900" b="1" dirty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900" b="1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" sz="2100" b="1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1.67 </a:t>
            </a:r>
            <a:r>
              <a:rPr lang="en" sz="2100" b="1" dirty="0" err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kΩ</a:t>
            </a:r>
            <a:endParaRPr sz="2100" b="1" dirty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1"/>
          <p:cNvSpPr txBox="1"/>
          <p:nvPr/>
        </p:nvSpPr>
        <p:spPr>
          <a:xfrm>
            <a:off x="5103325" y="2089525"/>
            <a:ext cx="24513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latin typeface="Merriweather Sans"/>
                <a:ea typeface="Merriweather Sans"/>
                <a:cs typeface="Merriweather Sans"/>
                <a:sym typeface="Merriweather Sans"/>
              </a:rPr>
              <a:t>Resistance of path is 1.67 </a:t>
            </a:r>
            <a:r>
              <a:rPr lang="en" sz="2200" b="1">
                <a:solidFill>
                  <a:srgbClr val="222222"/>
                </a:solidFill>
              </a:rPr>
              <a:t>Ω</a:t>
            </a:r>
            <a:endParaRPr sz="1900" b="1"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42" name="Google Shape;142;p21"/>
          <p:cNvSpPr/>
          <p:nvPr/>
        </p:nvSpPr>
        <p:spPr>
          <a:xfrm>
            <a:off x="4962675" y="1747975"/>
            <a:ext cx="2812800" cy="1607400"/>
          </a:xfrm>
          <a:prstGeom prst="rect">
            <a:avLst/>
          </a:prstGeom>
          <a:noFill/>
          <a:ln w="7620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/>
        </p:nvSpPr>
        <p:spPr>
          <a:xfrm>
            <a:off x="3072000" y="227160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Abril Fatface"/>
                <a:ea typeface="Abril Fatface"/>
                <a:cs typeface="Abril Fatface"/>
                <a:sym typeface="Abril Fatface"/>
              </a:rPr>
              <a:t>Part B</a:t>
            </a:r>
            <a:endParaRPr sz="3000" dirty="0"/>
          </a:p>
        </p:txBody>
      </p:sp>
      <p:sp>
        <p:nvSpPr>
          <p:cNvPr id="4" name="Double Brace 3">
            <a:extLst>
              <a:ext uri="{FF2B5EF4-FFF2-40B4-BE49-F238E27FC236}">
                <a16:creationId xmlns:a16="http://schemas.microsoft.com/office/drawing/2014/main" id="{F8DDA5F2-7DB1-F24F-9FBE-8B3FC1BFDF2C}"/>
              </a:ext>
            </a:extLst>
          </p:cNvPr>
          <p:cNvSpPr/>
          <p:nvPr/>
        </p:nvSpPr>
        <p:spPr>
          <a:xfrm>
            <a:off x="2041451" y="1774308"/>
            <a:ext cx="5029200" cy="1594884"/>
          </a:xfrm>
          <a:prstGeom prst="bracePair">
            <a:avLst>
              <a:gd name="adj" fmla="val 13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>
            <a:spLocks noGrp="1"/>
          </p:cNvSpPr>
          <p:nvPr>
            <p:ph type="body" idx="1"/>
          </p:nvPr>
        </p:nvSpPr>
        <p:spPr>
          <a:xfrm>
            <a:off x="3611550" y="1416700"/>
            <a:ext cx="1776600" cy="76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635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24242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𝑃 =𝐼</a:t>
            </a:r>
            <a:r>
              <a:rPr lang="en" sz="3000" baseline="30000">
                <a:solidFill>
                  <a:srgbClr val="424242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2</a:t>
            </a:r>
            <a:r>
              <a:rPr lang="en" sz="3000">
                <a:solidFill>
                  <a:srgbClr val="424242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𝑅</a:t>
            </a:r>
            <a:endParaRPr sz="3000"/>
          </a:p>
        </p:txBody>
      </p:sp>
      <p:sp>
        <p:nvSpPr>
          <p:cNvPr id="187" name="Google Shape;187;p26"/>
          <p:cNvSpPr/>
          <p:nvPr/>
        </p:nvSpPr>
        <p:spPr>
          <a:xfrm>
            <a:off x="855275" y="2063250"/>
            <a:ext cx="1776600" cy="10170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6"/>
          <p:cNvSpPr txBox="1"/>
          <p:nvPr/>
        </p:nvSpPr>
        <p:spPr>
          <a:xfrm>
            <a:off x="1035125" y="2171550"/>
            <a:ext cx="1416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Electric Power</a:t>
            </a:r>
            <a:endParaRPr sz="2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9" name="Google Shape;189;p26"/>
          <p:cNvSpPr txBox="1"/>
          <p:nvPr/>
        </p:nvSpPr>
        <p:spPr>
          <a:xfrm>
            <a:off x="2913025" y="2429700"/>
            <a:ext cx="417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erriweather Sans Regular"/>
                <a:ea typeface="Merriweather Sans Regular"/>
                <a:cs typeface="Merriweather Sans Regular"/>
                <a:sym typeface="Merriweather Sans Regular"/>
              </a:rPr>
              <a:t>=</a:t>
            </a:r>
            <a:endParaRPr sz="2000">
              <a:latin typeface="Merriweather Sans Regular"/>
              <a:ea typeface="Merriweather Sans Regular"/>
              <a:cs typeface="Merriweather Sans Regular"/>
              <a:sym typeface="Merriweather Sans Regular"/>
            </a:endParaRPr>
          </a:p>
        </p:txBody>
      </p:sp>
      <p:sp>
        <p:nvSpPr>
          <p:cNvPr id="190" name="Google Shape;190;p26"/>
          <p:cNvSpPr/>
          <p:nvPr/>
        </p:nvSpPr>
        <p:spPr>
          <a:xfrm>
            <a:off x="3330925" y="2016600"/>
            <a:ext cx="1939800" cy="1105500"/>
          </a:xfrm>
          <a:prstGeom prst="roundRect">
            <a:avLst>
              <a:gd name="adj" fmla="val 16667"/>
            </a:avLst>
          </a:prstGeom>
          <a:solidFill>
            <a:srgbClr val="F6B26B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6"/>
          <p:cNvSpPr txBox="1"/>
          <p:nvPr/>
        </p:nvSpPr>
        <p:spPr>
          <a:xfrm>
            <a:off x="3727825" y="2294700"/>
            <a:ext cx="1296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erriweather"/>
                <a:ea typeface="Merriweather"/>
                <a:cs typeface="Merriweather"/>
                <a:sym typeface="Merriweather"/>
              </a:rPr>
              <a:t>Current</a:t>
            </a:r>
            <a:endParaRPr sz="2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2" name="Google Shape;192;p26"/>
          <p:cNvSpPr txBox="1"/>
          <p:nvPr/>
        </p:nvSpPr>
        <p:spPr>
          <a:xfrm>
            <a:off x="5685975" y="2371850"/>
            <a:ext cx="582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erriweather Sans Regular"/>
                <a:ea typeface="Merriweather Sans Regular"/>
                <a:cs typeface="Merriweather Sans Regular"/>
                <a:sym typeface="Merriweather Sans Regular"/>
              </a:rPr>
              <a:t>x</a:t>
            </a:r>
            <a:endParaRPr sz="2000">
              <a:latin typeface="Merriweather Sans Regular"/>
              <a:ea typeface="Merriweather Sans Regular"/>
              <a:cs typeface="Merriweather Sans Regular"/>
              <a:sym typeface="Merriweather Sans Regular"/>
            </a:endParaRPr>
          </a:p>
        </p:txBody>
      </p:sp>
      <p:sp>
        <p:nvSpPr>
          <p:cNvPr id="193" name="Google Shape;193;p26"/>
          <p:cNvSpPr/>
          <p:nvPr/>
        </p:nvSpPr>
        <p:spPr>
          <a:xfrm>
            <a:off x="6120075" y="2016600"/>
            <a:ext cx="1939800" cy="1170600"/>
          </a:xfrm>
          <a:prstGeom prst="roundRect">
            <a:avLst>
              <a:gd name="adj" fmla="val 16667"/>
            </a:avLst>
          </a:prstGeom>
          <a:solidFill>
            <a:srgbClr val="DD7E6B"/>
          </a:solidFill>
          <a:ln w="9525" cap="flat" cmpd="sng">
            <a:solidFill>
              <a:srgbClr val="DD7E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6"/>
          <p:cNvSpPr txBox="1"/>
          <p:nvPr/>
        </p:nvSpPr>
        <p:spPr>
          <a:xfrm>
            <a:off x="6381525" y="2310150"/>
            <a:ext cx="141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Resistance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5" name="Google Shape;195;p26"/>
          <p:cNvSpPr txBox="1"/>
          <p:nvPr/>
        </p:nvSpPr>
        <p:spPr>
          <a:xfrm>
            <a:off x="5388150" y="1750300"/>
            <a:ext cx="509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latin typeface="Merriweather Sans"/>
                <a:ea typeface="Merriweather Sans"/>
                <a:cs typeface="Merriweather Sans"/>
                <a:sym typeface="Merriweather Sans"/>
              </a:rPr>
              <a:t>2</a:t>
            </a:r>
            <a:endParaRPr sz="1900" b="1"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96" name="Google Shape;196;p26"/>
          <p:cNvSpPr txBox="1"/>
          <p:nvPr/>
        </p:nvSpPr>
        <p:spPr>
          <a:xfrm>
            <a:off x="855275" y="3080250"/>
            <a:ext cx="1776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+mn-lt"/>
                <a:ea typeface="Merriweather Sans Regular"/>
                <a:cs typeface="Merriweather Sans Regular"/>
                <a:sym typeface="Merriweather Sans Regular"/>
              </a:rPr>
              <a:t>Watts  </a:t>
            </a:r>
            <a:r>
              <a:rPr lang="en" sz="1600" dirty="0">
                <a:solidFill>
                  <a:srgbClr val="222222"/>
                </a:solidFill>
                <a:latin typeface="+mn-lt"/>
              </a:rPr>
              <a:t>(W)</a:t>
            </a:r>
            <a:endParaRPr sz="1600" dirty="0">
              <a:latin typeface="+mn-lt"/>
              <a:ea typeface="Merriweather Sans Regular"/>
              <a:cs typeface="Merriweather Sans Regular"/>
              <a:sym typeface="Merriweather Sans Regular"/>
            </a:endParaRPr>
          </a:p>
        </p:txBody>
      </p:sp>
      <p:sp>
        <p:nvSpPr>
          <p:cNvPr id="197" name="Google Shape;197;p26"/>
          <p:cNvSpPr txBox="1"/>
          <p:nvPr/>
        </p:nvSpPr>
        <p:spPr>
          <a:xfrm>
            <a:off x="3727825" y="3129900"/>
            <a:ext cx="1296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+mn-lt"/>
                <a:ea typeface="Merriweather Sans Regular"/>
                <a:cs typeface="Merriweather Sans Regular"/>
                <a:sym typeface="Merriweather Sans Regular"/>
              </a:rPr>
              <a:t>Amps  </a:t>
            </a:r>
            <a:r>
              <a:rPr lang="en" sz="1600" dirty="0">
                <a:solidFill>
                  <a:srgbClr val="222222"/>
                </a:solidFill>
                <a:latin typeface="+mn-lt"/>
              </a:rPr>
              <a:t>(A)</a:t>
            </a:r>
            <a:endParaRPr sz="1600" dirty="0">
              <a:latin typeface="+mn-lt"/>
              <a:ea typeface="Merriweather Sans Regular"/>
              <a:cs typeface="Merriweather Sans Regular"/>
              <a:sym typeface="Merriweather Sans Regular"/>
            </a:endParaRPr>
          </a:p>
        </p:txBody>
      </p:sp>
      <p:sp>
        <p:nvSpPr>
          <p:cNvPr id="198" name="Google Shape;198;p26"/>
          <p:cNvSpPr txBox="1"/>
          <p:nvPr/>
        </p:nvSpPr>
        <p:spPr>
          <a:xfrm>
            <a:off x="6440000" y="3122250"/>
            <a:ext cx="1416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22222"/>
                </a:solidFill>
                <a:latin typeface="+mn-lt"/>
              </a:rPr>
              <a:t>Ohms (</a:t>
            </a:r>
            <a:r>
              <a:rPr lang="en" sz="1600" dirty="0" err="1">
                <a:solidFill>
                  <a:srgbClr val="222222"/>
                </a:solidFill>
                <a:latin typeface="+mn-lt"/>
              </a:rPr>
              <a:t>Ω</a:t>
            </a:r>
            <a:r>
              <a:rPr lang="en" sz="1600" dirty="0">
                <a:solidFill>
                  <a:srgbClr val="222222"/>
                </a:solidFill>
                <a:latin typeface="+mn-lt"/>
              </a:rPr>
              <a:t>)</a:t>
            </a:r>
            <a:endParaRPr sz="1600" dirty="0">
              <a:latin typeface="+mn-lt"/>
              <a:ea typeface="Merriweather Sans Regular"/>
              <a:cs typeface="Merriweather Sans Regular"/>
              <a:sym typeface="Merriweather Sans Regular"/>
            </a:endParaRPr>
          </a:p>
        </p:txBody>
      </p:sp>
      <p:sp>
        <p:nvSpPr>
          <p:cNvPr id="199" name="Google Shape;199;p26"/>
          <p:cNvSpPr txBox="1"/>
          <p:nvPr/>
        </p:nvSpPr>
        <p:spPr>
          <a:xfrm>
            <a:off x="3072000" y="180825"/>
            <a:ext cx="3000000" cy="627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rPr>
              <a:t>Equation used</a:t>
            </a:r>
            <a:endParaRPr sz="3200" dirty="0">
              <a:solidFill>
                <a:schemeClr val="accen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ernon template">
  <a:themeElements>
    <a:clrScheme name="Custom 347">
      <a:dk1>
        <a:srgbClr val="2F3946"/>
      </a:dk1>
      <a:lt1>
        <a:srgbClr val="FFFFFF"/>
      </a:lt1>
      <a:dk2>
        <a:srgbClr val="727A85"/>
      </a:dk2>
      <a:lt2>
        <a:srgbClr val="F1EEED"/>
      </a:lt2>
      <a:accent1>
        <a:srgbClr val="22446F"/>
      </a:accent1>
      <a:accent2>
        <a:srgbClr val="5299DC"/>
      </a:accent2>
      <a:accent3>
        <a:srgbClr val="FB8F6C"/>
      </a:accent3>
      <a:accent4>
        <a:srgbClr val="DB6746"/>
      </a:accent4>
      <a:accent5>
        <a:srgbClr val="ADCE99"/>
      </a:accent5>
      <a:accent6>
        <a:srgbClr val="7AA271"/>
      </a:accent6>
      <a:hlink>
        <a:srgbClr val="22446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</TotalTime>
  <Words>410</Words>
  <Application>Microsoft Macintosh PowerPoint</Application>
  <PresentationFormat>On-screen Show (16:9)</PresentationFormat>
  <Paragraphs>56</Paragraphs>
  <Slides>15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Merriweather Sans Regular</vt:lpstr>
      <vt:lpstr>Merriweather</vt:lpstr>
      <vt:lpstr>Merriweather Sans</vt:lpstr>
      <vt:lpstr>Cambria</vt:lpstr>
      <vt:lpstr>Abril Fatface</vt:lpstr>
      <vt:lpstr>Times New Roman</vt:lpstr>
      <vt:lpstr>Vernon template</vt:lpstr>
      <vt:lpstr>Current, Voltage, Resistance, and Power</vt:lpstr>
      <vt:lpstr>Problem</vt:lpstr>
      <vt:lpstr>Ohm’s law</vt:lpstr>
      <vt:lpstr>Part A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 power</vt:lpstr>
      <vt:lpstr>PowerPoint Presentation</vt:lpstr>
      <vt:lpstr>Applications</vt:lpstr>
      <vt:lpstr>Thank you for watching!</vt:lpstr>
      <vt:lpstr>Citations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Current, Voltage, Resistance, and Power</dc:title>
  <cp:lastModifiedBy>SAM SALAZAR</cp:lastModifiedBy>
  <cp:revision>13</cp:revision>
  <dcterms:modified xsi:type="dcterms:W3CDTF">2021-04-02T18:59:03Z</dcterms:modified>
</cp:coreProperties>
</file>